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61"/>
  </p:handoutMasterIdLst>
  <p:sldIdLst>
    <p:sldId id="256" r:id="rId3"/>
    <p:sldId id="394" r:id="rId4"/>
    <p:sldId id="446" r:id="rId5"/>
    <p:sldId id="264" r:id="rId7"/>
    <p:sldId id="448" r:id="rId8"/>
    <p:sldId id="450" r:id="rId9"/>
    <p:sldId id="449" r:id="rId10"/>
    <p:sldId id="513" r:id="rId11"/>
    <p:sldId id="514" r:id="rId12"/>
    <p:sldId id="452" r:id="rId13"/>
    <p:sldId id="509" r:id="rId14"/>
    <p:sldId id="510" r:id="rId15"/>
    <p:sldId id="511" r:id="rId16"/>
    <p:sldId id="512" r:id="rId17"/>
    <p:sldId id="451" r:id="rId18"/>
    <p:sldId id="462" r:id="rId19"/>
    <p:sldId id="463" r:id="rId20"/>
    <p:sldId id="464" r:id="rId21"/>
    <p:sldId id="515" r:id="rId22"/>
    <p:sldId id="456" r:id="rId23"/>
    <p:sldId id="472" r:id="rId24"/>
    <p:sldId id="455" r:id="rId25"/>
    <p:sldId id="461" r:id="rId26"/>
    <p:sldId id="458" r:id="rId27"/>
    <p:sldId id="473" r:id="rId28"/>
    <p:sldId id="474" r:id="rId29"/>
    <p:sldId id="475" r:id="rId30"/>
    <p:sldId id="476" r:id="rId31"/>
    <p:sldId id="477" r:id="rId32"/>
    <p:sldId id="479" r:id="rId33"/>
    <p:sldId id="566" r:id="rId34"/>
    <p:sldId id="567" r:id="rId35"/>
    <p:sldId id="568" r:id="rId36"/>
    <p:sldId id="481" r:id="rId37"/>
    <p:sldId id="478" r:id="rId38"/>
    <p:sldId id="519" r:id="rId39"/>
    <p:sldId id="490" r:id="rId40"/>
    <p:sldId id="494" r:id="rId41"/>
    <p:sldId id="495" r:id="rId42"/>
    <p:sldId id="496" r:id="rId43"/>
    <p:sldId id="558" r:id="rId44"/>
    <p:sldId id="520" r:id="rId45"/>
    <p:sldId id="491" r:id="rId46"/>
    <p:sldId id="499" r:id="rId47"/>
    <p:sldId id="500" r:id="rId48"/>
    <p:sldId id="501" r:id="rId49"/>
    <p:sldId id="502" r:id="rId50"/>
    <p:sldId id="503" r:id="rId51"/>
    <p:sldId id="504" r:id="rId52"/>
    <p:sldId id="505" r:id="rId53"/>
    <p:sldId id="561" r:id="rId54"/>
    <p:sldId id="560" r:id="rId55"/>
    <p:sldId id="562" r:id="rId56"/>
    <p:sldId id="564" r:id="rId57"/>
    <p:sldId id="565" r:id="rId58"/>
    <p:sldId id="480" r:id="rId59"/>
    <p:sldId id="559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https://blog.csdn.net/ArtAndLife/article/details/114296094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</a:rPr>
              <a:t>目录</a:t>
            </a:r>
            <a:endParaRPr dirty="0">
              <a:latin typeface="Alibaba PuHuiTi" panose="00020600040101010101" pitchFamily="18" charset="-122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 panose="00020600040101010101" pitchFamily="18" charset="-122"/>
          <a:ea typeface="Alibaba PuHuiTi" panose="00020600040101010101" pitchFamily="18" charset="-122"/>
          <a:cs typeface="Alibaba PuHuiTi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tags" Target="../tags/tag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9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语言实践- 网络编程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r>
              <a:rPr kumimoji="1" lang="en-US" altLang="zh-CN"/>
              <a:t>-</a:t>
            </a:r>
            <a:r>
              <a:rPr kumimoji="1" lang="zh-CN" altLang="en-US"/>
              <a:t>演进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86739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 发展史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1991 年发布初代 HTTP/0.9 版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996 年发布 HTTP/1.0 版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997 年是 HTTP/1.1 版，是到今天为止传输最广泛的版本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2015 年发布了 HTTP/2.0 版，优化了 HTTP/1.1 的性能和安全性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2018 年发布的 HTTP/3.0 版，使用 UDP 取代 TCP 协议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HTTP2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二进制分帧，按帧方式传输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多路复用，代替原来的序列和阻塞机制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头部压缩，通过 HPACK 压缩格式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服务器推送，服务端可以主动推送资源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HTTP3：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连接建立延时低，一次往返可建立HTTPS连接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改进的拥塞控制，高效的重传确认机制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切换网络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保</a:t>
            </a: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持连接，从4G切换到WIFI不用重建连接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3445" y="2289810"/>
            <a:ext cx="9648190" cy="4985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035" y="7879080"/>
            <a:ext cx="11785600" cy="498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HTTPS 超文本传输安全协议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86739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HTTPS；常称为HTTP over TLS、HTTP over SSL或HTTP Secure）是一种通过计算机网络进行安全通信的传输协议。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SSL 1.0、2.0 和 3.0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SSL（Secure Sockets Layer）是网景公司（Netscape）设计的主要用于Web的安全传输协议，这种协议在Web上获得了广泛的应用。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TLS 1.0：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IETF将SSL标准化，即 RFC 2246 ，并将其称为 TLS（Transport Layer Security）。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TLS 1.1：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添加对CBC攻击的保护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、支持IANA登记的参数。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TLS 1.2：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增加 SHA-2 密码散列函数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、增加 AEAD 加密算法，如 GCM 模式、添加 TLS 扩展定义和 AES 密码组合。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TLS 1.3：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较 TLS 1.2 速度更快，性能更好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、更加安全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0285" y="4380230"/>
            <a:ext cx="6763385" cy="6092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SSL/TLS </a:t>
            </a:r>
            <a:r>
              <a:rPr kumimoji="1" lang="zh-CN" altLang="en-US"/>
              <a:t>重要概念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2632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2800" dirty="0">
                <a:solidFill>
                  <a:schemeClr val="bg1"/>
                </a:solidFill>
                <a:sym typeface="+mn-ea"/>
              </a:rPr>
              <a:t>SSL/</a:t>
            </a:r>
            <a:r>
              <a:rPr kumimoji="1" sz="2800" dirty="0">
                <a:solidFill>
                  <a:schemeClr val="bg1"/>
                </a:solidFill>
                <a:sym typeface="+mn-ea"/>
              </a:rPr>
              <a:t>TLS 协议提供</a:t>
            </a:r>
            <a:r>
              <a:rPr kumimoji="1" lang="zh-CN" sz="2800" dirty="0">
                <a:solidFill>
                  <a:schemeClr val="bg1"/>
                </a:solidFill>
                <a:sym typeface="+mn-ea"/>
              </a:rPr>
              <a:t>主要的</a:t>
            </a:r>
            <a:r>
              <a:rPr kumimoji="1" sz="2800" dirty="0">
                <a:solidFill>
                  <a:schemeClr val="bg1"/>
                </a:solidFill>
                <a:sym typeface="+mn-ea"/>
              </a:rPr>
              <a:t>作用有：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认证用户和服务器，确保数据发送到正确的客户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端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和服务器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加密数据以防止数据中途被窃取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维护数据的完整性，确保数据在传输过程中不被改变。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哈希算法：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CA 用自己的私钥对指纹签名，浏览器通过内置 CA 跟证书公钥进行解密，如果解密成功就确定证书是 CA 颁发的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对称加密：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指的就是加、解密使用的同是一串密钥，所以被称做对称加密。对称加密只有一个密钥作为私钥。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非对称加密：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指的是加、解密使用不同的密钥，一把作为公开的公钥，另一把作为私钥。公钥加密的信息，只有私钥才能解密。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CA 证书</a:t>
            </a:r>
            <a:r>
              <a:rPr kumimoji="1" lang="zh-CN" sz="2800" dirty="0">
                <a:solidFill>
                  <a:schemeClr val="bg1"/>
                </a:solidFill>
                <a:sym typeface="+mn-ea"/>
              </a:rPr>
              <a:t>机构</a:t>
            </a:r>
            <a:r>
              <a:rPr kumimoji="1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CA 是负责签发证书、认证证书、管理已颁发证书的机关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通常内置在操作系统，或者浏览器中，防止。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1110" y="3868420"/>
            <a:ext cx="10921365" cy="6800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TLS 1.2 </a:t>
            </a:r>
            <a:r>
              <a:rPr kumimoji="1" lang="zh-CN" altLang="en-US"/>
              <a:t>如何解决安全问题？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4290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要解决的问题：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防窃听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eavesdropping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，对应加密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Confidentiality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防篡改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tampering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，对应完整性校验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Integrity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防伪造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forgery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，对应认证过程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Authentication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如何保证公钥不被篡改？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解决方法：将公钥放在数字证书中。只要证书是可信的，公钥就是可信的。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公钥加密计算量太大，如何减少耗用的时间？</a:t>
            </a:r>
            <a:endParaRPr kumimoji="1" sz="28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解决方法：每一次对话（session），客户端和服务器端都生成一个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“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对话密钥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”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（session key），用它来加密信息。由于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“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对话密钥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”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是对称加密，所以运算速度非常快，而服务器公钥只用于加密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“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对话密钥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”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本身，这样就减少了加密运算的消耗时间。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sz="2800" dirty="0">
                <a:solidFill>
                  <a:schemeClr val="bg1"/>
                </a:solidFill>
                <a:sym typeface="+mn-ea"/>
              </a:rPr>
              <a:t>因此</a:t>
            </a:r>
            <a:r>
              <a:rPr kumimoji="1" sz="2800" dirty="0">
                <a:solidFill>
                  <a:schemeClr val="bg1"/>
                </a:solidFill>
                <a:sym typeface="+mn-ea"/>
              </a:rPr>
              <a:t>，SSL/TLS协议的基本过程：</a:t>
            </a:r>
            <a:endParaRPr kumimoji="1" sz="28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客户端向服务器端索要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证书，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并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通过签名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验证公钥。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双方协商生成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“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对话密钥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”，加密类型、随机串（非对称加密）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双方采用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“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对话密钥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”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进行加密通信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（对称加密）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19860" y="2996565"/>
            <a:ext cx="7557135" cy="9106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TLS 1.</a:t>
            </a:r>
            <a:r>
              <a:rPr kumimoji="1" lang="en-US"/>
              <a:t>3 Faster &amp; More Secure</a:t>
            </a:r>
            <a:endParaRPr kumimoji="1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04265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TLS 1.3 与之前的协议有较大差异，主要在于：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RSA 密钥交换被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废弃，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引入新的密钥协商机制 PSK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支持 0-RTT 数据传输，复用 P</a:t>
            </a:r>
            <a:r>
              <a:rPr kumimoji="1" lang="en-US" sz="2800" i="1" dirty="0">
                <a:solidFill>
                  <a:schemeClr val="accent1"/>
                </a:solidFill>
                <a:sym typeface="+mn-ea"/>
              </a:rPr>
              <a:t>S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K 无握手时间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废弃若干加密组件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SHA1、MD5 等 hash 算法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不再允许压缩加密报文，不允许重协商，不发 </a:t>
            </a:r>
            <a:r>
              <a:rPr kumimoji="1" lang="en-US" sz="28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hange </a:t>
            </a:r>
            <a:r>
              <a:rPr kumimoji="1" lang="en-US" sz="28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ipher 了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密钥协商机制</a:t>
            </a:r>
            <a:r>
              <a:rPr kumimoji="1" lang="zh-CN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sz="28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RSA 是常用且简单的一个交换密钥的算法，即客户端决定密钥后，用服务器的公钥加密传输给对方，这样通信双方就都有了后续通信的密钥。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Diffie–Hellman（DH）是另一种交换密钥的算法，客户端和服务器都生成一对公私钥，然后将公钥发送给对方，双方得到对方的公钥后，用数字签名确保公钥没有被篡改，然后与自己的私钥结合，就可以计算得出相同的密钥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2800" dirty="0">
                <a:solidFill>
                  <a:schemeClr val="bg1"/>
                </a:solidFill>
                <a:sym typeface="+mn-ea"/>
              </a:rPr>
              <a:t>为了保证前向安全，TLS 1.3 中 移除了 RSA 算法，Diffie–Hellman 是 唯一 的密钥交换算法。</a:t>
            </a:r>
            <a:endParaRPr kumimoji="1" sz="28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2565" y="2433320"/>
            <a:ext cx="8217535" cy="95103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Go 网络编程基础</a:t>
            </a:r>
            <a:endParaRPr kumimoji="1" lang="zh-CN" altLang="en-US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Goim </a:t>
            </a:r>
            <a:r>
              <a:rPr kumimoji="1" lang="zh-CN"/>
              <a:t>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/>
              <a:t>ID </a:t>
            </a:r>
            <a:r>
              <a:rPr kumimoji="1" lang="zh-CN" altLang="en-US"/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/>
              <a:t>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基础概念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基础概念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Socket：数据传输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Encoding：内容编码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：连接会话状态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C/S模式：通过客户端实现双端通信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B/S模式：通过浏览器即可完成数据的传输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简单例子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• 通过TCP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/UDP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实现网络通信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网络轮询器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多路复用模型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多路复用模块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文件描述符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Goroutine 唤醒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7075" y="4112260"/>
            <a:ext cx="9726930" cy="5490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TCP 简单</a:t>
            </a:r>
            <a:r>
              <a:rPr kumimoji="1" lang="zh-CN" altLang="en-US"/>
              <a:t>用</a:t>
            </a:r>
            <a:r>
              <a:rPr kumimoji="1" lang="en-US" altLang="zh-CN"/>
              <a:t>例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net.Listen("tcp", "127.0.0.1:10000")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conn, err := listen.Accept()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log.Printf("accept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// 开始goroutine监听连接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go handleConn(conn)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handleConn(conn</a:t>
            </a:r>
            <a:r>
              <a:rPr lang="en-GB" altLang="zh-CN" sz="2400" dirty="0">
                <a:solidFill>
                  <a:srgbClr val="4EC9B0"/>
                </a:solidFill>
                <a:latin typeface="Menlo" panose="020B0609030804020204" pitchFamily="49" charset="0"/>
                <a:sym typeface="+mn-ea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net.Conn)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conn.Close()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// 读写缓冲区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rd := bufio.NewReader(conn)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wr := bufio.NewWriter(conn)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line, _, err := rd.ReadLine()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return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wr.WriteString("hello 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wr.Write(line)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wr.Flush() // 一次性syscall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760" y="11172825"/>
            <a:ext cx="7828280" cy="2284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UDP 简单</a:t>
            </a:r>
            <a:r>
              <a:rPr kumimoji="1" lang="zh-CN" altLang="en-US"/>
              <a:t>用</a:t>
            </a:r>
            <a:r>
              <a:rPr kumimoji="1" lang="en-US" altLang="zh-CN"/>
              <a:t>例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listen, err := net.ListenUDP("udp", &amp;net.UDPAddr{Port: 20000})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defer listen.Close()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var buf [1024]byte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n, addr, err := listen.ReadFromUDP(buf[:])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	log.Printf("read udp error: %v\n", err)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data := append([]byte("hello "), buf[:n]...)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	listen.WriteToUDP(data, addr)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70000"/>
              </a:lnSpc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90204" pitchFamily="34" charset="0"/>
            </a:pP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2360" y="3873500"/>
            <a:ext cx="9803765" cy="588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360" y="10677525"/>
            <a:ext cx="9803765" cy="1613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HTTP 简单</a:t>
            </a:r>
            <a:r>
              <a:rPr kumimoji="1" lang="zh-CN" altLang="en-US"/>
              <a:t>用</a:t>
            </a:r>
            <a:r>
              <a:rPr kumimoji="1" lang="en-US" altLang="zh-CN"/>
              <a:t>例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83065" cy="10365105"/>
          </a:xfrm>
        </p:spPr>
        <p:txBody>
          <a:bodyPr anchor="t" anchorCtr="0">
            <a:noAutofit/>
          </a:bodyPr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// HTTPServer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mux := http.NewServeMux()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mux.HandleFunc("/", func(w http.ResponseWriter, req *http.Request) 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if req.URL.Path != "/" 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	http.NotFound(w, req)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	return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fmt.Fprintf(w, "Welcome to the home page!")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})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s := &amp;http.Server{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Addr:           ":8080",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Handler:        mux,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ReadTimeout:    1 * time.Second,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WriteTimeout:   1 * time.Second,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MaxHeaderBytes: 1 &lt;&lt; 20,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log.Fatal(s.ListenAndServe())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lnSpc>
                <a:spcPct val="80000"/>
              </a:lnSpc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90204" pitchFamily="34" charset="0"/>
            </a:pP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4"/>
          <p:cNvSpPr>
            <a:spLocks noGrp="1"/>
          </p:cNvSpPr>
          <p:nvPr/>
        </p:nvSpPr>
        <p:spPr>
          <a:xfrm>
            <a:off x="12884785" y="2731770"/>
            <a:ext cx="10774680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 panose="00020600040101010101" pitchFamily="18" charset="-122"/>
                <a:ea typeface="Alibaba PuHuiTi" panose="00020600040101010101" pitchFamily="18" charset="-122"/>
                <a:cs typeface="Alibaba PuHuiTi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// HTTPClient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tr := &amp;http.Transport{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MaxIdleConns:       10,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IdleConnTimeout:    30 * time.Second,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DisableCompression: true,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client := &amp;http.Client{Transport: tr, Timeout: 1 * time.Second}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resp, err := client.Get("http://127.0.0.1:8080/")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	return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defer resp.Body.Close()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	fmt.Println(ioutil.ReadAll(resp.Body))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>
                <a:sym typeface="+mn-ea"/>
              </a:rPr>
              <a:t>Goim </a:t>
            </a:r>
            <a:r>
              <a:rPr kumimoji="1" lang="zh-CN">
                <a:sym typeface="+mn-ea"/>
              </a:rPr>
              <a:t>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endParaRPr kumimoji="1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</a:t>
            </a:r>
            <a:r>
              <a:rPr kumimoji="1" lang="en-US"/>
              <a:t>I/O</a:t>
            </a:r>
            <a:r>
              <a:rPr kumimoji="1"/>
              <a:t>模型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0129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Linux下主要的IO模型分为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Blocking IO - 阻塞I 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Nonblocking IO - 非阻塞IO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IO multiplexing - IO 多路复用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Signal-driven IO - 信号驱动式IO（异步阻塞）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Asynchronous IO - 异步IO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同步：调用端会一直等待服务端响应，直到返回结果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阻塞：服务端返回结果之前，客户端线程会被挂起，此时线程不可被 CPU 调度，线程暂停运行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非阻塞：在服务端返回前，函数不会阻塞调用端线程，而会立刻返回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异步：调用端发起调用之后不会立刻返回，不会等待服务端响应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，直到产生一个信号或执行一个基于线程的回调函数来完成这次 I/O 处理过程。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1390" y="4251325"/>
            <a:ext cx="11730990" cy="49072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520" y="6322060"/>
            <a:ext cx="1838325" cy="1071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I/O</a:t>
            </a:r>
            <a:r>
              <a:rPr kumimoji="1"/>
              <a:t>多路复用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Go 语言在采用  </a:t>
            </a:r>
            <a:r>
              <a:rPr kumimoji="1" lang="zh-CN" altLang="en-US" sz="3200" dirty="0">
                <a:solidFill>
                  <a:schemeClr val="accent1"/>
                </a:solidFill>
                <a:sym typeface="+mn-ea"/>
              </a:rPr>
              <a:t>I/O 多路复用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模型处理 I/O 操作，但是他没有选择最常见的系统调用 select，例如在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Linux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上使用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Epoll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。虽然 select 也可以提供 I/O 多路复用的能力，但是使用它有比较多的限制：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监听能力有限 — 最多只能监听 1024 个文件描述符；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内存拷贝开销大 — 需要维护一个较大的数据结构存储文件描述符，该结构需要拷贝到内核中；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时间复杂度 𝑂(𝑛) — 返回准备就绪的事件个数后，需要遍历所有的文件描述符；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I</a:t>
            </a: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O 多路复用：进程阻塞于 select，等待多个 IO 中的任一个变为可读，select 调用返回，通知相应 IO 可以读。 它可以支持单线程响应多个请求这种模式。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6355" y="3377565"/>
            <a:ext cx="11238230" cy="722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多路复用</a:t>
            </a:r>
            <a:r>
              <a:rPr kumimoji="1" lang="zh-CN" altLang="en-US"/>
              <a:t>模块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488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为了提高 I/O 多路复用的性能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不同的操作系统也都实现了自己的 I/O 多路复用函数，例如：epoll、kqueue 和 evport 等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 语言为了提高在不同操作系统上的 I/O 操作性能，使用平台特定的函数实现了多个版本的网络轮询模块：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src/runtime/netpoll_epoll.go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src/runtime/netpoll_kqueue.go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src/runtime/netpoll_solaris.go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src/runtime/netpoll_windows.go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src/runtime/netpoll_aix.go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src/runtime/netpoll_fake.go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Goim 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endParaRPr kumimoji="1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概览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长连接层，主要是监控外网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端口，并且通过设备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进行绑定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实现，以及实现了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合适直播等大房间消息广播。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Logic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逻辑层，监控连接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Connect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Disconnect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事件，可自定义鉴权，进行记录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信息（设备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ServerID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lang="zh-CN" sz="3200" i="1" dirty="0">
                <a:solidFill>
                  <a:schemeClr val="accent1"/>
                </a:solidFill>
                <a:sym typeface="+mn-ea"/>
              </a:rPr>
              <a:t>，业务可通过设备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、全局广播进行消息推送。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通过消息队列的进行推送消峰处理，并把消息推送到对应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各个模块之间通过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gRPC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进行通信。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5870" y="3619500"/>
            <a:ext cx="10229850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协议设计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主要以包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针方式：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Package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Header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，头长度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Protocol Version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，协议版本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Operation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，操作码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请求序号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Body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Operation: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Auth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Heartbeat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Sequence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按请求、响应对应递增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2445" y="3357245"/>
            <a:ext cx="10761980" cy="8041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边缘节点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长连接连续节点，通常部署在距离用户比较近，通过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TCP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或者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Websocket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建立连接，并且通过应用层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Heartbeat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进行保活检测，保证连接可用性。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节点之间通过云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VPC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专线通信，按地区部署分布。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国内：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华北（北京）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华中（上海、杭州）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华南（广州、深圳）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华西（四川）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香港、日本、美国、欧洲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4380" y="2995930"/>
            <a:ext cx="8723630" cy="90182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长连接负载均衡比较特殊，需要按一定的负载算法进行分配节点，可以通过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HTTPDNS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方式，请求获致到对应的节点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列表，例如，返回固定数量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，按一定的权重或者最少连接数进行排序，客户端通过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逐个重试连接；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注册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地址，以及节点权重，定时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Renew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当前节点连接数量；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Balancer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按地区经纬度计算，按最近地区（经纬度）提供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列表，以及权重计算排序；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BFF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返回对应的长连接节点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，客户端可以通过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直接连；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客户端 按返回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列表顺序，逐个连接尝试建立长连接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885" y="3813810"/>
            <a:ext cx="9576435" cy="6088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心跳保活机制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8414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长连接断开的原因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长连接所在进程被杀死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NAT 超时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网络状态发生变化，如移动网络 &amp; Wifi 切换、断开、重连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其他不可抗因素（网络状态差、DHCP 的租期等等 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高效维持长连接方案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进程保活（防止进程被杀死）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心跳保活（阻止 NAT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超时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断线重连（断网以后重新连接网络）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自适应心跳时间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跳可选区间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[min=60s，max=300s]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心跳增加步长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step=30s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心跳周期探测，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success=current + step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fail=current - step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用户鉴权和 Session 信息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用户鉴权，在长连接建立成功后，需要先进行连接鉴权，并且绑定对应的会话信息；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，建立连接进行鉴权，保存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，用户鉴权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，认证得到用户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Disconnect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，断开连接，删除对应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UserID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，会话信息通过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Redis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保存连接路由信息：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连接维度，通过 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用户维度，通过 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找到对应的连接和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所在节点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25" y="2851150"/>
            <a:ext cx="7752715" cy="93935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网络通信协议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71435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互联网的核心是一系列协议，总称为”互联网协议”（Internet Protocol Suite），正是这一些协议规定了电脑如何连接和组网。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主要协议分为：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Socket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接口抽象层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TCP / UDP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面向连接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 /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无连接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HTTP1.1 / HTTP2 / QUIC（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HTTP3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）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超文本传输协议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5175" y="4129405"/>
            <a:ext cx="10135235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8829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长连接层，实现连接管理和消息推送</a:t>
            </a:r>
            <a:r>
              <a:rPr kumimoji="1" 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Protocol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协议监听；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，长连接消息包，每个包都有固定长度；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，消息管道相当于每个连接抽象，最终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中的封装，进行消息包的读写分发；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Bucket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进行管理，用于读写锁拆散，并且实现房间消息推送，类似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Nginx Worker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Room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，房间管理通过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进行管理，通过链表进行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遍历推送消息；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每个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Bucket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都有独立的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Goroutine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和读写锁优化：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Buckets {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channels map[string]*Channel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rooms map[string]*Room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}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7665" y="3368675"/>
            <a:ext cx="10022840" cy="8237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8829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Bucket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维护当前消息通道和房间的信息，有独立的 Goroutine 和 读写锁优化，用户可以自定义配置对应的 buckets 数量，在大并发业务上尤其明显。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Room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结构也比较简单，维护了的房间的通道 Channel, 推送消息进行了合并写，即 Batch Write, 如果不合并写，每来一个小的消息都通过长连接写出去，系统 Syscall 调用的开销会非常大，Pprof 的时候会看到网络 Syscall 是大头。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Channel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一个连接通道。Writer/Reader 就是对网络 Conn 的封装，cliProto 是一个 Ring Buffer，保存 Room 广播或是直接发送过来的消息体。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7255" y="2750185"/>
            <a:ext cx="9253220" cy="4433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255" y="6343650"/>
            <a:ext cx="9243695" cy="3874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255" y="10128250"/>
            <a:ext cx="9244330" cy="358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488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内存优化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主要几个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方面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一个消息一定只有一块内存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使用 Job 聚合消息，Comet 指针引用。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一个用户的内存尽量放到栈上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内存创建在对应的用户 Goroutine 中。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内存由自己控制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主要是针对 Comet 模块所做的优化，可以查看模块中各个分配内存的地方，都使用了内存池。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1610" y="5497830"/>
            <a:ext cx="6060440" cy="6581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610" y="2931795"/>
            <a:ext cx="6059805" cy="25660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25347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模块优化也分为以下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几个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方面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消息分发一定是并行的并且互不干扰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要保证到每一个 Comet 的通讯通道必须是相互独立的，保证消息分发必须是完全并列的，并且彼此之间互不干扰。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并发数一定是可以进行控制的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每个需要异步处理开启的 Goroutine（Go 协程）都必须预先创建好固定的个数，如果不提前进行控制，那么 Goroutine 就随时存在爆发的可能。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全局锁一定是被打散的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Socket 链接池管理、用户在线数据管理都是多把锁；打散的个数通常取决于 CPU，往往需要考虑 CPU 切换时造成的负担，并非是越多越好。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5245" y="4107180"/>
            <a:ext cx="9317355" cy="58566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Logic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81050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Logic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业务逻辑层，处理连接鉴权、消息路由，用户会话管理；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主要分为三层：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sdk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建立长连接，进行重连、心跳保活；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goim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，主要负责连接管理，提供消息长连能力；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backend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，处理业务逻辑，对推送消息过虑，以及持久化相关等；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1530" y="4110990"/>
            <a:ext cx="12640945" cy="67875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Job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业务通过对应的推送方式，可以对连接设备、房间、用户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进行推送，通过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信息定位到所在的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连接节点，并通过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推送消息；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Kafka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进行推送消峰，保证消息逐步推送成功；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支持的多种推送方式：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Push(DeviceID,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Push(UserID,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Push(RoomID,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3820" y="2731770"/>
            <a:ext cx="7342505" cy="10006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Goim 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ID 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endParaRPr kumimoji="1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，需要保证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全局唯一，绝对不会出现重复的 ID，且 ID 整体趋势递增。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通常情况下，ID 的设计主要有以下几大类：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UUID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Snowflake 的 ID 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基于申请 DB 步长的生成方式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基于数据库多主集群模式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Redis 或者 DB 的自增 ID生成方式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特殊的规则生成唯一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8795" y="3784600"/>
            <a:ext cx="10429875" cy="8260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Snowflake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network service for generating unique ID numbers at high scale with some simple guarantees.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time - 41 bits (millisecond precision w/ a custom epoch gives us 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configured machine id - 10 bits - gives us up to 1024 machines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number - 12 bits - rolls over every 4096 per machine (with protection to avoid rollover in the same ms)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0170" y="4768850"/>
            <a:ext cx="9982200" cy="3382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36575" y="9209088"/>
            <a:ext cx="907669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10bit -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 数据中心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ID + 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机器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ID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宋体" charset="0"/>
                <a:cs typeface="Helvetica Neue" panose="02000503000000020004"/>
                <a:sym typeface="Helvetica Neue" panose="02000503000000020004"/>
              </a:rPr>
              <a:t>，保证不同机器</a:t>
            </a:r>
            <a:r>
              <a:rPr lang="zh-CN" altLang="en-US">
                <a:solidFill>
                  <a:srgbClr val="C00000"/>
                </a:solidFill>
                <a:ea typeface="宋体" charset="0"/>
                <a:sym typeface="Helvetica Neue" panose="02000503000000020004"/>
              </a:rPr>
              <a:t>生成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宋体" charset="0"/>
                <a:cs typeface="Helvetica Neue" panose="02000503000000020004"/>
                <a:sym typeface="Helvetica Neue" panose="02000503000000020004"/>
              </a:rPr>
              <a:t>唯一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Helvetica Neue" panose="02000503000000020004"/>
              <a:ea typeface="宋体" charset="0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Sonyflake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distributed unique ID generator inspired by Twitter's Snowflake.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39 bits for time in units of 10 msec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8 bits for a sequence number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16 bits for a machine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As a result, Sonyflake has the following advantages and disadvantages: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The lifetime (174 years) is longer than that of Snowflake (69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work in more distributed machines (2^16) than Snowflake (2^10)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generate 2^8 IDs per 10 msec at most in a single machine/thread (slower than Snowflake)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3605" y="4665980"/>
            <a:ext cx="10397490" cy="48952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33288" y="10267633"/>
            <a:ext cx="10870565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16bit - 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机器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ID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宋体" charset="0"/>
                <a:cs typeface="Helvetica Neue" panose="02000503000000020004"/>
                <a:sym typeface="Helvetica Neue" panose="02000503000000020004"/>
              </a:rPr>
              <a:t>，可用网段地址 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宋体" charset="0"/>
                <a:cs typeface="Helvetica Neue" panose="02000503000000020004"/>
                <a:sym typeface="Helvetica Neue" panose="02000503000000020004"/>
              </a:rPr>
              <a:t>255.255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宋体" charset="0"/>
                <a:cs typeface="Helvetica Neue" panose="02000503000000020004"/>
                <a:sym typeface="Helvetica Neue" panose="02000503000000020004"/>
              </a:rPr>
              <a:t>，保证不同机器</a:t>
            </a:r>
            <a:r>
              <a:rPr lang="zh-CN" altLang="en-US">
                <a:solidFill>
                  <a:srgbClr val="C00000"/>
                </a:solidFill>
                <a:ea typeface="宋体" charset="0"/>
                <a:sym typeface="Helvetica Neue" panose="02000503000000020004"/>
              </a:rPr>
              <a:t>生成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 panose="02000503000000020004"/>
                <a:ea typeface="宋体" charset="0"/>
                <a:cs typeface="Helvetica Neue" panose="02000503000000020004"/>
                <a:sym typeface="Helvetica Neue" panose="02000503000000020004"/>
              </a:rPr>
              <a:t>唯一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Helvetica Neue" panose="02000503000000020004"/>
              <a:ea typeface="宋体" charset="0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Socket </a:t>
            </a:r>
            <a:r>
              <a:rPr kumimoji="1" lang="zh-CN" altLang="en-US"/>
              <a:t>抽象层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1560" y="2824480"/>
            <a:ext cx="11581765" cy="806704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59866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应用程序通常通过“套接字”向网络发出请求或者应答网络请求。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一种通用的面向流的网络接口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主要操作：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建立、接受连接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读写、关闭、超时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获取地址、端口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Goim 长连接 TCP 编程 - </a:t>
            </a:r>
            <a:r>
              <a:rPr kumimoji="1" lang="zh-CN" altLang="en-US">
                <a:sym typeface="+mn-ea"/>
              </a:rPr>
              <a:t>唯一 </a:t>
            </a:r>
            <a:r>
              <a:rPr kumimoji="1" lang="en-US" altLang="zh-CN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基于步长递增的分布式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生成器，可以生成基于递增，并且比较小的唯一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；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服务主要分为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gRPC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通信，提供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生成接口，并且携带业务标记，为不同业务分配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部署多个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id-server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服务，通过数据库进行申请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步长，并且持久化最大的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，例如，每次批量取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1000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到内存中，可减少对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DB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的压力；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数据库记录分配的业务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MAX_ID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和对应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，供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请求获取；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1475" y="3587115"/>
            <a:ext cx="10026015" cy="7571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Goim 长连接 TCP 编程 - </a:t>
            </a:r>
            <a:r>
              <a:rPr kumimoji="1" lang="zh-CN" altLang="en-US">
                <a:sym typeface="+mn-ea"/>
              </a:rPr>
              <a:t>唯一 </a:t>
            </a:r>
            <a:r>
              <a:rPr kumimoji="1" lang="en-US" altLang="zh-CN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基于数据库集群模式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，在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MySQL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中的双主集群模式采用的是这个方案；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服务主要分为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3200" i="1" dirty="0">
                <a:solidFill>
                  <a:schemeClr val="accent1"/>
                </a:solidFill>
                <a:sym typeface="+mn-ea"/>
              </a:rPr>
              <a:t>两个 My</a:t>
            </a: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SQL</a:t>
            </a:r>
            <a:r>
              <a:rPr kumimoji="1" sz="3200" i="1" dirty="0">
                <a:solidFill>
                  <a:schemeClr val="accent1"/>
                </a:solidFill>
                <a:sym typeface="+mn-ea"/>
              </a:rPr>
              <a:t> 实例都能单独的生产自增ID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sz="3200" i="1" dirty="0">
                <a:solidFill>
                  <a:schemeClr val="accent1"/>
                </a:solidFill>
                <a:sym typeface="+mn-ea"/>
              </a:rPr>
              <a:t>设置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sz="3200" i="1" dirty="0">
                <a:solidFill>
                  <a:schemeClr val="accent1"/>
                </a:solidFill>
                <a:sym typeface="+mn-ea"/>
              </a:rPr>
              <a:t>起始值和自增步长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MySQL_1 配置：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set @@auto_increment_offset = 1;         -- 起始值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set @@auto_increment_increment = 2;  -- 步长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MySQL_2 配置：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set @@auto_increment_offset = 2;         -- 起始值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set @@auto_increment_increment = 2;  -- 步长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9445" y="3677920"/>
            <a:ext cx="6758940" cy="79178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Goim 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ID 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IM 私信系统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endParaRPr kumimoji="1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/>
              <a:t> - </a:t>
            </a:r>
            <a:r>
              <a:rPr kumimoji="1" lang="zh-CN" altLang="en-US"/>
              <a:t>基本概念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在聊天系统中，我们几乎每个人都在使用聊天应用，并且对消息及时性要求也非常高；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对消息也需要有一致性保证；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并且都有着丰富的多媒体传输功能：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1 on 1 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对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roup chat（群聊）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O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nline presence（在线状态）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ultiple device support（多端同步）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Push notifications（消息通知）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3425" y="4859655"/>
            <a:ext cx="10741660" cy="3408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聊天系统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在聊天系统中，主要是客户端和服务端之间进行通信；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客户端可以是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Android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、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iOS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、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应用；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通常客户端之间不会进行直接通信，而是客户端连接到服务端进行通信；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服务端需要支持：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接收各个客户端消息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消息转发到对应的人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用户不在线，存储新消息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用户上线，同步所有新消息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7085" y="5866765"/>
            <a:ext cx="13475335" cy="2436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实时通信协议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85571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在聊天系统中，最重要的是通信协议，如何有保证地及时送达消息；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一般来看，移动端基本都是通过长连方式实现，而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端可以使用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HTTP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、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Websocket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实现实时通信；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常用通信方式：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WebSocket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HTTP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长轮询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HTTP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定时轮询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7365" y="2934335"/>
            <a:ext cx="9982835" cy="90811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服务类型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在聊天系统中，有着很多用户、消息功能，比如：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登录、注册、用户信息，可以通过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HTTP API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方式；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消息、群聊、用户状态，可以通过 实时通信 方式；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可能集群一些三方的服务，比如 小米、华为推送、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APNs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等；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所以，主要服务可为三大类：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无状态服务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有状态服务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第三方集成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0" y="2731770"/>
            <a:ext cx="7689215" cy="9972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模块功能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在聊天系统中，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Goim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主要角色是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Real time service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，实现对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连接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和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 状态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的管理：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API servers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进行系统之间的解耦；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各个服务的主要功能为：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聊天服务，进行消息的 发送 和 接收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在线状态服务，管理用户 在线 和 离线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API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服务处理，用户登录、注册、修改信息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通知服务器，发送推送通知（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Notification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存储服务，通过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KV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 存储、查询 聊天信息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4790" y="2731770"/>
            <a:ext cx="8357235" cy="9246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消息发送流程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一对一聊天，主要的消息发送流程：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向 聊天服务 发送消息给 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聊天服务从生成器获取消息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聊天服务将消息发到消息队列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消费保存在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KV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存储中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如果用户在线，则转发消息给用户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如果用户不在线，则转发到通知服务（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Notification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6030" y="3324860"/>
            <a:ext cx="7858125" cy="8543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发信箱 </a:t>
            </a:r>
            <a:r>
              <a:rPr kumimoji="1" lang="en-US" altLang="zh-CN">
                <a:sym typeface="+mn-ea"/>
              </a:rPr>
              <a:t>/ </a:t>
            </a:r>
            <a:r>
              <a:rPr kumimoji="1" lang="zh-CN" altLang="en-US">
                <a:sym typeface="+mn-ea"/>
              </a:rPr>
              <a:t>收信箱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54405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消息同步模型中，有 写扩散 和 读扩散 这两种模型。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主要有这两种概念：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收件箱（inbox）：该用户收到的消息。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3200" i="1" dirty="0">
                <a:solidFill>
                  <a:schemeClr val="accent1"/>
                </a:solidFill>
                <a:sym typeface="+mn-ea"/>
              </a:rPr>
              <a:t>发件箱（outbox）：该用户发出的消息。</a:t>
            </a:r>
            <a:endParaRPr kumimoji="1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Timeline 模型：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每个消息拥有一个唯一的顺序ID（SequenceI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），消息按 SequenceI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 排序。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新消息写入能自动分配递增的顺序 ID，保证永远插入队尾。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支持根据顺序 ID 的随机定位，可根据 SequenceI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 随机定位到 Timeline 中的某个位置。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0430" y="4624705"/>
            <a:ext cx="11203305" cy="4164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/>
              <a:t>TCP </a:t>
            </a:r>
            <a:r>
              <a:rPr kumimoji="1" lang="zh-CN" altLang="en-US"/>
              <a:t>可靠连接，</a:t>
            </a:r>
            <a:r>
              <a:rPr kumimoji="1" lang="zh-CN" altLang="en-US">
                <a:sym typeface="+mn-ea"/>
              </a:rPr>
              <a:t>面向连接的协议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5296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TCP/IP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即传输控制协议/网间协议，是一种面向连接（连接导向）的、可靠的、基于字节流的传输层（Transport layer）通信协议，因为是面向连接的协议。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服务端流程：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监听端口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接收客户端请求建立连接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创建 goroutine 处理连接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客户端流程：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建立与服务端的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进行数据收发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关闭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9275" y="2731770"/>
            <a:ext cx="8930640" cy="9960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存储类型选择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在聊天系统中，消息存储是最主要的，通常会有海量的消息需要存储，我们也会想到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关系数据库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 还是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NoSQL 数据库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而关系数据库主要进行存储用户信息，好友列表，群组信息，通过主从、分片基本满足；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由于消息存储比较单一，可以通过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KV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存储；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KV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存储消息的好处：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水平扩展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延迟低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访问成本低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6935" y="2731770"/>
            <a:ext cx="8050530" cy="9379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消息存储设计（</a:t>
            </a:r>
            <a:r>
              <a:rPr kumimoji="1" lang="en-US" altLang="zh-CN">
                <a:sym typeface="+mn-ea"/>
              </a:rPr>
              <a:t>1 on 1</a:t>
            </a:r>
            <a:r>
              <a:rPr kumimoji="1" lang="zh-CN" altLang="en-US">
                <a:sym typeface="+mn-ea"/>
              </a:rPr>
              <a:t>）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69670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1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对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1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聊天消息中，最重要的是数据格式，以及消息主键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message_id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，需要保证一定的顺序，并且可以按规则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Scan PrefixKey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消息数据模型：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message_id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，消息ID。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message_from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，消息发送者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message_to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，消息接收者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content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，消息内容。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created_at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，消息发送时间。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收件箱（Inbox），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KV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&lt;message_to&gt;_&lt;message_id&gt; : &lt;outbox_message_key&gt;</a:t>
            </a:r>
            <a:endParaRPr kumimoji="1" lang="en-US" altLang="zh-CN" sz="288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发件箱（Outbox），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KV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&lt;message_from&gt;_&lt;message_id &gt;: &lt;message&gt;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2290" y="3926840"/>
            <a:ext cx="8235950" cy="7198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消息存储设计（</a:t>
            </a:r>
            <a:r>
              <a:rPr kumimoji="1" lang="en-US" altLang="zh-CN">
                <a:sym typeface="+mn-ea"/>
              </a:rPr>
              <a:t>Group chat</a:t>
            </a:r>
            <a:r>
              <a:rPr kumimoji="1" lang="zh-CN" altLang="en-US">
                <a:sym typeface="+mn-ea"/>
              </a:rPr>
              <a:t>）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316418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在群聊中，存在读写放大问题，所以需要按具体场景考虑主键设计。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消息数据模型：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channel_id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，频道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message_id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，消息ID。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user_id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，消息发送者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content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，消息内容。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created_at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，消息发送时间。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收件箱（Inbox），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KV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&lt;channel_id&gt;_&lt;message_id&gt; : &lt;outbox_message_key&gt;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（多读）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&lt;user_id&gt;_&lt;message_id&gt; : &lt;outbox_message_key&gt;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（多写）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发件箱（Outbox），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KV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&lt;user_id&gt;_&lt;message_id&gt; : &lt;message&gt;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4920" y="4511675"/>
            <a:ext cx="6446520" cy="5658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>
                <a:sym typeface="+mn-ea"/>
              </a:rPr>
              <a:t> - </a:t>
            </a:r>
            <a:r>
              <a:rPr kumimoji="1" lang="zh-CN" altLang="en-US">
                <a:sym typeface="+mn-ea"/>
              </a:rPr>
              <a:t>群聊 </a:t>
            </a:r>
            <a:r>
              <a:rPr kumimoji="1" lang="en-US" altLang="zh-CN">
                <a:sym typeface="+mn-ea"/>
              </a:rPr>
              <a:t>/ </a:t>
            </a:r>
            <a:r>
              <a:rPr kumimoji="1" lang="zh-CN" altLang="en-US">
                <a:sym typeface="+mn-ea"/>
              </a:rPr>
              <a:t>订阅号</a:t>
            </a:r>
            <a:endParaRPr kumimoji="1" lang="zh-CN" altLang="en-US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群聊，较为复杂，通常有多写、多读两种方式；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单件箱（多写），每个用户都保存一份消息：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消息同步流程比较简单，每个客户端仅需要读取自己的信箱，即可获取新消息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当群组比较小时，成本也不是很高，例如微信群通常为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500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用户上限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对群组数量无上限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多件箱（多读），每个群仅保存一份消息：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用户需要同时查询多个信箱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如果信箱比较多，查询成本比较高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需要控制群组上限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6820" y="2731770"/>
            <a:ext cx="10122535" cy="90938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/>
              <a:t> - </a:t>
            </a:r>
            <a:r>
              <a:rPr kumimoji="1" lang="zh-CN" altLang="en-US"/>
              <a:t>读写扩散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357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一般消息系统中，通常会比较关注消息存储；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主要进行考虑“读”、“写”扩散，也就是性能问题；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在不同场景，可能选择不同的方式：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读扩散，在 IM 系统里的读扩散通常是每两个相关联的人就有一个信箱，或者每个群一个信箱。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优点：写操作（发消息）很轻量，只用写自己信箱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缺点：读操作（读消息）很重，需要读所有人信箱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写扩散，每个人都只从自己的信箱里读取消息，但写（发消息）的时候需要所有人写一份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优点：读操作很轻量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缺点：写操作很重，尤其是对于群聊来说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4395" y="2731770"/>
            <a:ext cx="9935845" cy="9281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r>
              <a:rPr kumimoji="1" lang="en-US" altLang="zh-CN"/>
              <a:t> - </a:t>
            </a:r>
            <a:r>
              <a:rPr kumimoji="1">
                <a:sym typeface="+mn-ea"/>
              </a:rPr>
              <a:t>推拉结合模式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63600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在长连接中，如果想把消息通知所有人，主要有两种模式：一种是自己拿广播通知所有人，这叫“推”模式；一种是有人主动来找你要，这叫“拉”模式。；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IM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系统中，通常会有三种可能的做法：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推模式：有新消息时服务器主动推给所有端（iOS、Android、PC 等）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拉模式：由前端主动发起拉取消息的请求，为了保证消息的实时性，一般采用推模式，拉模式一般用于获取历史消息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推拉结合模式：有新消息时服务器会先推一个有新消息的通知给前端，前端接收到通知后就向服务器拉取消息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30355" y="3608705"/>
            <a:ext cx="11331575" cy="7517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https://draveness.me/golang/docs/part3-runtime/ch06-concurrency/golang-netpoller/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https://www.liwenzhou.com/posts/Go/15_socket/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https://hit-alibaba.github.io/interview/basic/network/HTTP.html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https://www.cdn77.com/blog/improving-webperf-security-tls-1-3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https://cloud.google.com/dns/docs/dns-overview?hl=zh-cn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https://cloud.tencent.com/developer/article/1030660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https://juejin.cn/post/6844903827536117774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https://xie.infoq.cn/article/19e95a78e2f5389588debfb1c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https://tech.meituan.com/2019/03/07/open-source-project-leaf.html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https://mp.weixin.qq.com/s/8WmASie_DjDDMQRdQi1FDg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https://www.imooc.com/article/265871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https://www.infoq.cn/article/the-road-of-the-growth-weixin-backgroundhttps://systeminterview.com/design-a-chat-system.php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https://blog.discord.com/how-discord-stores-billions-of-messages-7fa6ec7ee4c7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https://www.facebook.com/notes/facebook-engineering/the-underlying-technology-of-messages/454991608919/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https://www.infoq.cn/article/the-road-of-the-growth-weixin-background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https://slack.engineering/flannel-an-application-level-edge-cache-to-make-slack-scale/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https://www.infoq.cn/article/emrual7ttkl8xtr-dve4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http://www.91im.net/im/1130.html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https://xie.infoq.cn/article/19e95a78e2f5389588debfb1c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UDP </a:t>
            </a:r>
            <a:r>
              <a:rPr kumimoji="1" lang="zh-CN" altLang="en-US"/>
              <a:t>不可靠连接，允许广播或多播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40054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UDP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协议（User Datagram Protocol）中文名称是用户数据报协议，是 OSI（Open System Interconnection，开放式系统互联）参考模型中一种无连接的传输层协议。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一个简单的传输层协议：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不需要建立连接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不可靠的、没有时序的通信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数据报是有长度（65535-20=65515）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支持多播和广播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低延迟，实时性比较好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应用于用于视频直播、游戏同步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215" y="5264150"/>
            <a:ext cx="12083415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3155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cs typeface="Helvetica" pitchFamily="2" charset="0"/>
                <a:sym typeface="+mn-ea"/>
              </a:rPr>
              <a:t>HTTP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HyperText Transfer Protocol)是互联网上应用最为广泛的一种网络协议，它详细规定了浏览器和万维网服务器之间互相通信的规则，通过因特网传送万维网文档的数据传送协议。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20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请求报文：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Method: HEAD/GET/POST/PUT/DELETE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Accept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：text/html、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Content-Type: 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application/x-www-form-urlencoded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响应报文：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状态行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(200/400/500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响应头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Response Header)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7095" y="455295"/>
            <a:ext cx="7834630" cy="13274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GET / HTTP/1.1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Host: www.google.com</a:t>
            </a:r>
            <a:endParaRPr lang="zh-CN" altLang="en-US" sz="4000" b="0">
              <a:solidFill>
                <a:schemeClr val="bg1"/>
              </a:solidFill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>
                <a:solidFill>
                  <a:schemeClr val="bg1"/>
                </a:solidFill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--------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HTTP/1.1 200 OK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Content-Length: 3059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Server: GWS/2.0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&lt;html&gt;...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nload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tcpflow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ss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netstat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nmon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top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2DA9E1"/>
                </a:solidFill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dirty="0" smtClean="0">
                <a:solidFill>
                  <a:srgbClr val="2DA9E1"/>
                </a:solidFill>
                <a:latin typeface="微软雅黑" charset="-122"/>
                <a:ea typeface="微软雅黑" charset="-122"/>
                <a:sym typeface="+mn-ea"/>
              </a:rPr>
              <a:t>基于 </a:t>
            </a:r>
            <a:r>
              <a:rPr lang="en-US" altLang="zh-CN" dirty="0" smtClean="0">
                <a:solidFill>
                  <a:srgbClr val="2DA9E1"/>
                </a:solidFill>
                <a:latin typeface="微软雅黑" charset="-122"/>
                <a:ea typeface="微软雅黑" charset="-122"/>
                <a:sym typeface="+mn-ea"/>
              </a:rPr>
              <a:t>HTTP2 </a:t>
            </a:r>
            <a:r>
              <a:rPr lang="zh-CN" altLang="en-US" dirty="0" smtClean="0">
                <a:solidFill>
                  <a:srgbClr val="2DA9E1"/>
                </a:solidFill>
                <a:latin typeface="微软雅黑" charset="-122"/>
                <a:ea typeface="微软雅黑" charset="-122"/>
                <a:sym typeface="+mn-ea"/>
              </a:rPr>
              <a:t>协议扩展</a:t>
            </a:r>
            <a:endParaRPr lang="zh-CN" altLang="en-US" dirty="0" smtClean="0">
              <a:solidFill>
                <a:srgbClr val="2DA9E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62530" y="2738755"/>
            <a:ext cx="10561955" cy="6575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Request: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H</a:t>
            </a:r>
            <a:r>
              <a:rPr kumimoji="1" lang="en-US" altLang="zh-CN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eaders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:method = POST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:scheme = https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:path = /api.echo.v1.Echo/SayHello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    content-type = application/grpc+proto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    </a:t>
            </a: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grpc-encoding = gzip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Data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&lt;Length-Prefixed Message&gt;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897610" y="3804285"/>
            <a:ext cx="8255635" cy="8072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Response: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Headers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:status = 200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</a:t>
            </a: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grpc-encoding = gzip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content-type = application/grpc+proto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Data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</a:t>
            </a: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&lt;Length-Prefixed Message&gt;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Trailers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grpc-status = 0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grpc-message = OK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</a:rPr>
              <a:t>    grpc-details-bin = base64(pb)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62530" y="10182225"/>
            <a:ext cx="9871075" cy="2830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Data</a:t>
            </a:r>
            <a:r>
              <a:rPr kumimoji="1" lang="zh-CN" altLang="en-US" sz="3200" b="0" dirty="0">
                <a:solidFill>
                  <a:schemeClr val="bg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:</a:t>
            </a:r>
            <a:endParaRPr kumimoji="1" lang="zh-CN" altLang="en-US" sz="3200" b="0" dirty="0">
              <a:solidFill>
                <a:schemeClr val="bg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    1 byte of zero (not compressed).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    network order 4 bytes of proto message length.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  <a:p>
            <a:pPr algn="l" hangingPunct="1">
              <a:spcBef>
                <a:spcPts val="1000"/>
              </a:spcBef>
              <a:spcAft>
                <a:spcPts val="1000"/>
              </a:spcAft>
              <a:buFont typeface="Arial" panose="020B0604020202090204" pitchFamily="34" charset="0"/>
            </a:pPr>
            <a:r>
              <a:rPr kumimoji="1" lang="en-US" altLang="zh-CN" sz="3200" b="0" i="1" dirty="0">
                <a:solidFill>
                  <a:schemeClr val="accent1"/>
                </a:solidFill>
                <a:latin typeface="Helvetica" pitchFamily="2" charset="0"/>
                <a:ea typeface="Alibaba PuHuiTi" panose="00020600040101010101" pitchFamily="18" charset="-122"/>
                <a:cs typeface="Alibaba PuHuiTi" panose="00020600040101010101" pitchFamily="18" charset="-122"/>
                <a:sym typeface="+mn-ea"/>
              </a:rPr>
              <a:t>    serialized proto message.</a:t>
            </a:r>
            <a:endParaRPr kumimoji="1" lang="en-US" altLang="zh-CN" sz="3200" b="0" i="1" dirty="0">
              <a:solidFill>
                <a:schemeClr val="accent1"/>
              </a:solidFill>
              <a:latin typeface="Helvetica" pitchFamily="2" charset="0"/>
              <a:ea typeface="Alibaba PuHuiTi" panose="00020600040101010101" pitchFamily="18" charset="-122"/>
              <a:cs typeface="Alibaba PuHuiTi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</a:t>
            </a:r>
            <a:r>
              <a:rPr kumimoji="1" lang="en-US"/>
              <a:t>2 如何提升网络速度 </a:t>
            </a:r>
            <a:endParaRPr kumimoji="1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86739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 HTTP/1.1 为网络效率做了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几点</a:t>
            </a: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优化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增加了持久连接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，每个请求进行串行请求。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浏览器为每个域名最多同时维护 6 个 TCP 持久连接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使用 CDN 的实现域名分片机制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HTTP/2 的多路复用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请求数据</a:t>
            </a:r>
            <a:r>
              <a:rPr kumimoji="1" sz="2800" i="1" dirty="0">
                <a:solidFill>
                  <a:schemeClr val="accent1"/>
                </a:solidFill>
                <a:sym typeface="+mn-ea"/>
              </a:rPr>
              <a:t>二进制分帧层处理之后</a:t>
            </a: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，会转换成请求 ID 编号的帧，通过协议栈将这些帧发送给服务器。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服务器接收到所有帧之后，会将所有相同 ID 的帧合并为一条完整的请求信息。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然后服务器处理该条请求，并将处理的响应行、响应头和响应体分别发送至二进制分帧层。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同样，二进制分帧层会将这些响应数据转换为一个个带有请求 ID 编号的帧，经过协议栈发送给浏览器。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sz="2800" i="1" dirty="0">
                <a:solidFill>
                  <a:schemeClr val="accent1"/>
                </a:solidFill>
                <a:sym typeface="+mn-ea"/>
              </a:rPr>
              <a:t>浏览器接收到响应帧之后，会根据 ID 编号将帧的数据提交给对应的请求。</a:t>
            </a: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所以，HTTP2 通过引入二进制分帧层，就实现了 HTTP 的多路复用。</a:t>
            </a:r>
            <a:endParaRPr kumimoji="1" lang="en-US" altLang="zh-CN" sz="28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4430" y="3464560"/>
            <a:ext cx="8447405" cy="7185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12406,&quot;width&quot;:18702}"/>
</p:tagLst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15465</Words>
  <Application>WPS 演示</Application>
  <PresentationFormat>自定义</PresentationFormat>
  <Paragraphs>770</Paragraphs>
  <Slides>57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9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Helvetica Light</vt:lpstr>
      <vt:lpstr>Microsoft YaHei</vt:lpstr>
      <vt:lpstr>汉仪旗黑</vt:lpstr>
      <vt:lpstr>Helvetica Neue Italic</vt:lpstr>
      <vt:lpstr>微软雅黑</vt:lpstr>
      <vt:lpstr>Wingdings</vt:lpstr>
      <vt:lpstr>Menlo</vt:lpstr>
      <vt:lpstr>宋体</vt:lpstr>
      <vt:lpstr>汉仪书宋二KW</vt:lpstr>
      <vt:lpstr>Arial Unicode MS</vt:lpstr>
      <vt:lpstr>BatangChe</vt:lpstr>
      <vt:lpstr>苹方-简</vt:lpstr>
      <vt:lpstr>STIXGeneral</vt:lpstr>
      <vt:lpstr>White</vt:lpstr>
      <vt:lpstr>PowerPoint 演示文稿</vt:lpstr>
      <vt:lpstr>PowerPoint 演示文稿</vt:lpstr>
      <vt:lpstr>网络通信协议</vt:lpstr>
      <vt:lpstr>Socket 抽象层</vt:lpstr>
      <vt:lpstr>TCP 可靠连接，面向连接的协议</vt:lpstr>
      <vt:lpstr>UDP 不可靠连接，允许广播或多播</vt:lpstr>
      <vt:lpstr>HTTP 超文本传输协议</vt:lpstr>
      <vt:lpstr>gRPC 基于 HTTP2 协议扩展</vt:lpstr>
      <vt:lpstr>HTTP2 如何提升网络速度 </vt:lpstr>
      <vt:lpstr>HTTP 超文本传输协议-演进</vt:lpstr>
      <vt:lpstr>HTTPS 超文本传输安全协议</vt:lpstr>
      <vt:lpstr>SSL/TLS 重要概念</vt:lpstr>
      <vt:lpstr>TLS 1.2 如何解决安全问题？</vt:lpstr>
      <vt:lpstr>TLS 1.3 Faster &amp; More Secure</vt:lpstr>
      <vt:lpstr>PowerPoint 演示文稿</vt:lpstr>
      <vt:lpstr>Go 网络编程 - 基础概念</vt:lpstr>
      <vt:lpstr>Go 网络编程 - TCP 简单用例</vt:lpstr>
      <vt:lpstr>Go 网络编程 - UDP 简单用例</vt:lpstr>
      <vt:lpstr>Go 网络编程 - HTTP 简单用例</vt:lpstr>
      <vt:lpstr>Go 网络编程 - I/O模型</vt:lpstr>
      <vt:lpstr>Go 网络编程 - I/O多路复用</vt:lpstr>
      <vt:lpstr>Go 网络编程 - 多路复用模块</vt:lpstr>
      <vt:lpstr>PowerPoint 演示文稿</vt:lpstr>
      <vt:lpstr>Goim 长连接 TCP 编程 - 概览</vt:lpstr>
      <vt:lpstr>Goim 长连接 TCP 编程 - 协议设计</vt:lpstr>
      <vt:lpstr>Goim 长连接 TCP 编程 - 边缘节点</vt:lpstr>
      <vt:lpstr>Goim 长连接 TCP 编程 - 负载均衡</vt:lpstr>
      <vt:lpstr>Goim 长连接 TCP 编程 - 心跳保活机制</vt:lpstr>
      <vt:lpstr>Goim 长连接 TCP 编程 - 用户鉴权和 Session 信息</vt:lpstr>
      <vt:lpstr>Goim 长连接 TCP 编程 - Comet</vt:lpstr>
      <vt:lpstr>Goim 长连接 TCP 编程 - Comet</vt:lpstr>
      <vt:lpstr>Goim 长连接 TCP 编程 - Comet</vt:lpstr>
      <vt:lpstr>Goim 长连接 TCP 编程 - Comet</vt:lpstr>
      <vt:lpstr>Goim 长连接 TCP 编程 - Logic</vt:lpstr>
      <vt:lpstr>Goim 长连接 TCP 编程 - Job</vt:lpstr>
      <vt:lpstr>PowerPoint 演示文稿</vt:lpstr>
      <vt:lpstr>Goim 长连接 TCP 编程 - 唯一 ID 设计</vt:lpstr>
      <vt:lpstr>Goim 长连接 TCP 编程 - 唯一 ID 设计</vt:lpstr>
      <vt:lpstr>Goim 长连接 TCP 编程 - 唯一 ID 设计</vt:lpstr>
      <vt:lpstr>Goim 长连接 TCP 编程 - 唯一 ID 设计</vt:lpstr>
      <vt:lpstr>Goim 长连接 TCP 编程 - 唯一 ID 设计</vt:lpstr>
      <vt:lpstr>PowerPoint 演示文稿</vt:lpstr>
      <vt:lpstr>IM 私信系统 - 基本概念</vt:lpstr>
      <vt:lpstr>IM 私信系统 - 聊天系统</vt:lpstr>
      <vt:lpstr>IM 私信系统 - 实时通信协议</vt:lpstr>
      <vt:lpstr>IM 私信系统 - 服务类型</vt:lpstr>
      <vt:lpstr>IM 私信系统 - 模块功能</vt:lpstr>
      <vt:lpstr>IM 私信系统 - 消息发送流程</vt:lpstr>
      <vt:lpstr>IM 私信系统 - 发信箱 / 收信箱</vt:lpstr>
      <vt:lpstr>IM 私信系统 - 存储类型选择</vt:lpstr>
      <vt:lpstr>IM 私信系统 - 消息存储设计（1 on 1）</vt:lpstr>
      <vt:lpstr>IM 私信系统 - 消息存储设计（Group chat）</vt:lpstr>
      <vt:lpstr>IM 私信系统 - 群聊 / 订阅号</vt:lpstr>
      <vt:lpstr>IM 私信系统 - 读写扩散</vt:lpstr>
      <vt:lpstr>IM 私信系统 - 推拉结合模式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3424</cp:revision>
  <cp:lastPrinted>2021-06-05T04:34:35Z</cp:lastPrinted>
  <dcterms:created xsi:type="dcterms:W3CDTF">2021-06-05T04:34:35Z</dcterms:created>
  <dcterms:modified xsi:type="dcterms:W3CDTF">2021-06-05T04:34:35Z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